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371" r:id="rId3"/>
    <p:sldId id="385" r:id="rId4"/>
    <p:sldId id="388" r:id="rId5"/>
    <p:sldId id="383" r:id="rId6"/>
    <p:sldId id="390" r:id="rId7"/>
  </p:sldIdLst>
  <p:sldSz cx="24384000" cy="13716000"/>
  <p:notesSz cx="6889750" cy="100187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1pPr>
    <a:lvl2pPr marL="0" marR="0" indent="22860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2pPr>
    <a:lvl3pPr marL="0" marR="0" indent="45720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3pPr>
    <a:lvl4pPr marL="0" marR="0" indent="68580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4pPr>
    <a:lvl5pPr marL="0" marR="0" indent="91440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5pPr>
    <a:lvl6pPr marL="0" marR="0" indent="114300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6pPr>
    <a:lvl7pPr marL="0" marR="0" indent="137160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7pPr>
    <a:lvl8pPr marL="0" marR="0" indent="160020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8pPr>
    <a:lvl9pPr marL="0" marR="0" indent="182880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6E5DA">
              <a:alpha val="6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0CFCA">
              <a:alpha val="75000"/>
            </a:srgbClr>
          </a:solidFill>
        </a:fill>
      </a:tcStyle>
    </a:band2H>
    <a:firstCo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DD9AC">
              <a:alpha val="7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B07342"/>
              </a:solidFill>
              <a:prstDash val="solid"/>
              <a:miter lim="400000"/>
            </a:ln>
          </a:left>
          <a:right>
            <a:ln w="127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solidFill>
                <a:srgbClr val="B07342"/>
              </a:solidFill>
              <a:prstDash val="solid"/>
              <a:miter lim="400000"/>
            </a:ln>
          </a:bottom>
          <a:insideH>
            <a:ln w="12700" cap="flat">
              <a:solidFill>
                <a:srgbClr val="B07342"/>
              </a:solidFill>
              <a:prstDash val="solid"/>
              <a:miter lim="400000"/>
            </a:ln>
          </a:insideH>
          <a:insideV>
            <a:ln w="12700" cap="flat">
              <a:solidFill>
                <a:srgbClr val="B0734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DBBD">
              <a:alpha val="55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C9C5BC"/>
              </a:solidFill>
              <a:prstDash val="solid"/>
              <a:miter lim="400000"/>
            </a:ln>
          </a:left>
          <a:right>
            <a:ln w="12700" cap="flat">
              <a:solidFill>
                <a:srgbClr val="C9C5BC"/>
              </a:solidFill>
              <a:prstDash val="solid"/>
              <a:miter lim="400000"/>
            </a:ln>
          </a:right>
          <a:top>
            <a:ln w="12700" cap="flat">
              <a:solidFill>
                <a:srgbClr val="C9C5BC"/>
              </a:solidFill>
              <a:prstDash val="solid"/>
              <a:miter lim="400000"/>
            </a:ln>
          </a:top>
          <a:bottom>
            <a:ln w="12700" cap="flat">
              <a:solidFill>
                <a:srgbClr val="C9C5BC"/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/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2DED3">
              <a:alpha val="8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51473B"/>
              </a:solidFill>
              <a:prstDash val="solid"/>
              <a:miter lim="400000"/>
            </a:ln>
          </a:left>
          <a:right>
            <a:ln w="25400" cap="flat">
              <a:solidFill>
                <a:srgbClr val="51504B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25400" cap="flat">
              <a:solidFill>
                <a:srgbClr val="51473B"/>
              </a:solidFill>
              <a:prstDash val="solid"/>
              <a:miter lim="400000"/>
            </a:ln>
          </a:top>
          <a:bottom>
            <a:ln w="127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12700" cap="flat">
              <a:solidFill>
                <a:srgbClr val="51473B"/>
              </a:solidFill>
              <a:prstDash val="solid"/>
              <a:miter lim="400000"/>
            </a:ln>
          </a:top>
          <a:bottom>
            <a:ln w="254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E3BA">
              <a:alpha val="63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2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2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9" autoAdjust="0"/>
  </p:normalViewPr>
  <p:slideViewPr>
    <p:cSldViewPr>
      <p:cViewPr>
        <p:scale>
          <a:sx n="57" d="100"/>
          <a:sy n="57" d="100"/>
        </p:scale>
        <p:origin x="-324" y="-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prstGeom prst="rect">
            <a:avLst/>
          </a:prstGeom>
        </p:spPr>
        <p:txBody>
          <a:bodyPr lIns="96616" tIns="48308" rIns="96616" bIns="48308"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8634" y="4758889"/>
            <a:ext cx="5052483" cy="4508421"/>
          </a:xfrm>
          <a:prstGeom prst="rect">
            <a:avLst/>
          </a:prstGeom>
        </p:spPr>
        <p:txBody>
          <a:bodyPr lIns="96616" tIns="48308" rIns="96616" bIns="4830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63514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549400" y="4292600"/>
            <a:ext cx="21285200" cy="3200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549400" y="7467600"/>
            <a:ext cx="212852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 i="1"/>
            </a:lvl1pPr>
            <a:lvl2pPr marL="0" indent="228600" algn="ctr">
              <a:spcBef>
                <a:spcPts val="0"/>
              </a:spcBef>
              <a:buSzTx/>
              <a:buNone/>
              <a:defRPr sz="4400" i="1"/>
            </a:lvl2pPr>
            <a:lvl3pPr marL="0" indent="457200" algn="ctr">
              <a:spcBef>
                <a:spcPts val="0"/>
              </a:spcBef>
              <a:buSzTx/>
              <a:buNone/>
              <a:defRPr sz="4400" i="1"/>
            </a:lvl3pPr>
            <a:lvl4pPr marL="0" indent="685800" algn="ctr">
              <a:spcBef>
                <a:spcPts val="0"/>
              </a:spcBef>
              <a:buSzTx/>
              <a:buNone/>
              <a:defRPr sz="4400" i="1"/>
            </a:lvl4pPr>
            <a:lvl5pPr marL="0" indent="914400" algn="ctr">
              <a:spcBef>
                <a:spcPts val="0"/>
              </a:spcBef>
              <a:buSzTx/>
              <a:buNone/>
              <a:defRPr sz="44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787400" y="813805"/>
            <a:ext cx="8978900" cy="8305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pic" sz="half" idx="14"/>
          </p:nvPr>
        </p:nvSpPr>
        <p:spPr>
          <a:xfrm>
            <a:off x="10033000" y="812800"/>
            <a:ext cx="13627100" cy="8305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1549400" y="10033000"/>
            <a:ext cx="21285200" cy="1663700"/>
          </a:xfrm>
          <a:prstGeom prst="rect">
            <a:avLst/>
          </a:prstGeom>
          <a:effectLst/>
        </p:spPr>
        <p:txBody>
          <a:bodyPr anchor="b"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1549400" y="11684000"/>
            <a:ext cx="21285200" cy="1244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66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60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60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60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60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1549400" y="76200"/>
            <a:ext cx="21285200" cy="28575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1549400" y="3810000"/>
            <a:ext cx="21285200" cy="87503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pic" sz="half" idx="13"/>
          </p:nvPr>
        </p:nvSpPr>
        <p:spPr>
          <a:xfrm>
            <a:off x="13995400" y="3848100"/>
            <a:ext cx="8483600" cy="8712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1549400" y="76200"/>
            <a:ext cx="21285200" cy="28575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sz="half" idx="1"/>
          </p:nvPr>
        </p:nvSpPr>
        <p:spPr>
          <a:xfrm>
            <a:off x="1524000" y="3898900"/>
            <a:ext cx="10172700" cy="8750300"/>
          </a:xfrm>
          <a:prstGeom prst="rect">
            <a:avLst/>
          </a:prstGeom>
        </p:spPr>
        <p:txBody>
          <a:bodyPr/>
          <a:lstStyle>
            <a:lvl1pPr marL="520700" indent="-520700">
              <a:spcBef>
                <a:spcPts val="5100"/>
              </a:spcBef>
              <a:buBlip>
                <a:blip r:embed="rId3"/>
              </a:buBlip>
              <a:defRPr sz="4400"/>
            </a:lvl1pPr>
            <a:lvl2pPr marL="1041400" indent="-520700">
              <a:spcBef>
                <a:spcPts val="5100"/>
              </a:spcBef>
              <a:buBlip>
                <a:blip r:embed="rId3"/>
              </a:buBlip>
              <a:defRPr sz="4400"/>
            </a:lvl2pPr>
            <a:lvl3pPr marL="1562100" indent="-520700">
              <a:spcBef>
                <a:spcPts val="5100"/>
              </a:spcBef>
              <a:buBlip>
                <a:blip r:embed="rId3"/>
              </a:buBlip>
              <a:defRPr sz="4400"/>
            </a:lvl3pPr>
            <a:lvl4pPr marL="2082800" indent="-520700">
              <a:spcBef>
                <a:spcPts val="5100"/>
              </a:spcBef>
              <a:buBlip>
                <a:blip r:embed="rId3"/>
              </a:buBlip>
              <a:defRPr sz="4400"/>
            </a:lvl4pPr>
            <a:lvl5pPr marL="2603500" indent="-520700">
              <a:spcBef>
                <a:spcPts val="5100"/>
              </a:spcBef>
              <a:buBlip>
                <a:blip r:embed="rId3"/>
              </a:buBlip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embossed_background_h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0" y="1054100"/>
            <a:ext cx="22352000" cy="115951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>
            <a:spLocks noGrp="1"/>
          </p:cNvSpPr>
          <p:nvPr>
            <p:ph type="pic" sz="quarter" idx="13"/>
          </p:nvPr>
        </p:nvSpPr>
        <p:spPr>
          <a:xfrm>
            <a:off x="12814300" y="6985702"/>
            <a:ext cx="10185400" cy="535272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sz="quarter" idx="14"/>
          </p:nvPr>
        </p:nvSpPr>
        <p:spPr>
          <a:xfrm>
            <a:off x="12814300" y="1371600"/>
            <a:ext cx="10198100" cy="5384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sz="half" idx="15"/>
          </p:nvPr>
        </p:nvSpPr>
        <p:spPr>
          <a:xfrm>
            <a:off x="1384300" y="1374109"/>
            <a:ext cx="11176000" cy="1094766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body" sz="quarter" idx="13"/>
          </p:nvPr>
        </p:nvSpPr>
        <p:spPr>
          <a:xfrm>
            <a:off x="2387600" y="8991600"/>
            <a:ext cx="196342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i="1"/>
            </a:lvl1pPr>
          </a:lstStyle>
          <a:p>
            <a:r>
              <a:t>-Johnny Appleseed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sz="quarter" idx="14"/>
          </p:nvPr>
        </p:nvSpPr>
        <p:spPr>
          <a:xfrm>
            <a:off x="2387600" y="6108700"/>
            <a:ext cx="19621500" cy="736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55000"/>
              </a:lnSpc>
              <a:spcBef>
                <a:spcPts val="3400"/>
              </a:spcBef>
              <a:buSzTx/>
              <a:buNone/>
              <a:defRPr sz="4400"/>
            </a:lvl1pPr>
          </a:lstStyle>
          <a:p>
            <a:r>
              <a:t>“Type a quote here.”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549400" y="5257800"/>
            <a:ext cx="21285200" cy="3200400"/>
          </a:xfrm>
          <a:prstGeom prst="rect">
            <a:avLst/>
          </a:prstGeom>
          <a:ln w="12700">
            <a:miter lim="400000"/>
          </a:ln>
          <a:effectLst>
            <a:outerShdw blurRad="25400" dist="12700" dir="5400000" rotWithShape="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549400" y="1155700"/>
            <a:ext cx="21285200" cy="1139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9"/>
              </a:buBlip>
            </a:lvl1pPr>
            <a:lvl2pPr>
              <a:buBlip>
                <a:blip r:embed="rId9"/>
              </a:buBlip>
            </a:lvl2pPr>
            <a:lvl3pPr>
              <a:buBlip>
                <a:blip r:embed="rId9"/>
              </a:buBlip>
            </a:lvl3pPr>
            <a:lvl4pPr>
              <a:buBlip>
                <a:blip r:embed="rId9"/>
              </a:buBlip>
            </a:lvl4pPr>
            <a:lvl5pPr>
              <a:buBlip>
                <a:blip r:embed="rId9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01499" y="12649200"/>
            <a:ext cx="419101" cy="508000"/>
          </a:xfrm>
          <a:prstGeom prst="rect">
            <a:avLst/>
          </a:prstGeom>
          <a:ln w="12700">
            <a:miter lim="400000"/>
          </a:ln>
          <a:effectLst>
            <a:outerShdw blurRad="12700" dist="12700" dir="5400000" rotWithShape="0">
              <a:srgbClr val="FFFFFF">
                <a:alpha val="20000"/>
              </a:srgbClr>
            </a:outerShdw>
          </a:effec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7" r:id="rId5"/>
    <p:sldLayoutId id="2147483658" r:id="rId6"/>
  </p:sldLayoutIdLst>
  <p:transition spd="med"/>
  <p:txStyles>
    <p:titleStyle>
      <a:lvl1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0" marR="0" indent="2286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0" marR="0" indent="4572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0" marR="0" indent="6858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0" marR="0" indent="9144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0" marR="0" indent="11430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0" marR="0" indent="13716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0" marR="0" indent="16002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0" marR="0" indent="182880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titleStyle>
    <p:bodyStyle>
      <a:lvl1pPr marL="6096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9"/>
        </a:buBlip>
        <a:tabLst/>
        <a:defRPr sz="50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12192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9"/>
        </a:buBlip>
        <a:tabLst/>
        <a:defRPr sz="50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18288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9"/>
        </a:buBlip>
        <a:tabLst/>
        <a:defRPr sz="50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24384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9"/>
        </a:buBlip>
        <a:tabLst/>
        <a:defRPr sz="50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30480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9"/>
        </a:buBlip>
        <a:tabLst/>
        <a:defRPr sz="50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36576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9"/>
        </a:buBlip>
        <a:tabLst/>
        <a:defRPr sz="50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42672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9"/>
        </a:buBlip>
        <a:tabLst/>
        <a:defRPr sz="50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48768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9"/>
        </a:buBlip>
        <a:tabLst/>
        <a:defRPr sz="50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54864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9"/>
        </a:buBlip>
        <a:tabLst/>
        <a:defRPr sz="50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ctrTitle"/>
          </p:nvPr>
        </p:nvSpPr>
        <p:spPr>
          <a:xfrm>
            <a:off x="1549400" y="1961456"/>
            <a:ext cx="21285200" cy="38164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nl-NL" sz="7200" dirty="0" smtClean="0"/>
              <a:t>Living </a:t>
            </a:r>
            <a:r>
              <a:rPr lang="nl-NL" sz="7200" dirty="0" err="1" smtClean="0"/>
              <a:t>with</a:t>
            </a:r>
            <a:r>
              <a:rPr lang="nl-NL" sz="7200" dirty="0" smtClean="0"/>
              <a:t> </a:t>
            </a:r>
            <a:br>
              <a:rPr lang="nl-NL" sz="7200" dirty="0" smtClean="0"/>
            </a:br>
            <a:r>
              <a:rPr lang="nl-NL" sz="7200" dirty="0" smtClean="0"/>
              <a:t>Multiple </a:t>
            </a:r>
            <a:r>
              <a:rPr lang="nl-NL" sz="7200" dirty="0" err="1" smtClean="0"/>
              <a:t>chronic</a:t>
            </a:r>
            <a:r>
              <a:rPr lang="nl-NL" sz="7200" dirty="0" smtClean="0"/>
              <a:t> </a:t>
            </a:r>
            <a:r>
              <a:rPr lang="nl-NL" sz="7200" dirty="0" err="1" smtClean="0"/>
              <a:t>conditions</a:t>
            </a:r>
            <a:endParaRPr sz="7200" dirty="0"/>
          </a:p>
        </p:txBody>
      </p:sp>
      <p:sp>
        <p:nvSpPr>
          <p:cNvPr id="122" name="Shape 122"/>
          <p:cNvSpPr>
            <a:spLocks noGrp="1"/>
          </p:cNvSpPr>
          <p:nvPr>
            <p:ph type="subTitle" sz="quarter" idx="1"/>
          </p:nvPr>
        </p:nvSpPr>
        <p:spPr>
          <a:xfrm>
            <a:off x="1549400" y="8082136"/>
            <a:ext cx="21285200" cy="1800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dr. </a:t>
            </a:r>
            <a:r>
              <a:rPr dirty="0" err="1"/>
              <a:t>h.c</a:t>
            </a:r>
            <a:r>
              <a:rPr dirty="0"/>
              <a:t>. Cees </a:t>
            </a:r>
            <a:r>
              <a:rPr dirty="0" smtClean="0"/>
              <a:t>Smit</a:t>
            </a:r>
            <a:r>
              <a:rPr lang="nl-NL" dirty="0" smtClean="0"/>
              <a:t>, European Patients Forum (EPF),  LUMC, dept </a:t>
            </a:r>
            <a:r>
              <a:rPr lang="nl-NL" dirty="0" err="1" smtClean="0"/>
              <a:t>Epidemiology</a:t>
            </a:r>
            <a:endParaRPr lang="nl-NL" dirty="0" smtClean="0"/>
          </a:p>
          <a:p>
            <a:r>
              <a:rPr lang="nl-NL" dirty="0" smtClean="0"/>
              <a:t>World Health Assembly, Geneva, May 20, </a:t>
            </a:r>
            <a:r>
              <a:rPr dirty="0" smtClean="0"/>
              <a:t>201</a:t>
            </a:r>
            <a:r>
              <a:rPr lang="nl-NL" dirty="0"/>
              <a:t>9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ctrTitle"/>
          </p:nvPr>
        </p:nvSpPr>
        <p:spPr>
          <a:xfrm>
            <a:off x="1549400" y="-515513"/>
            <a:ext cx="21285200" cy="3200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8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Medic</a:t>
            </a:r>
            <a:r>
              <a:rPr lang="nl-NL" sz="8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al </a:t>
            </a:r>
            <a:r>
              <a:rPr lang="nl-NL" sz="880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Progr</a:t>
            </a:r>
            <a:r>
              <a:rPr sz="8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</a:t>
            </a:r>
            <a:r>
              <a:rPr lang="nl-NL" sz="8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ss </a:t>
            </a:r>
            <a:r>
              <a:rPr lang="nl-NL" sz="880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in haemophilia</a:t>
            </a:r>
            <a:endParaRPr sz="8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5" name="Shape 125"/>
          <p:cNvSpPr>
            <a:spLocks noGrp="1"/>
          </p:cNvSpPr>
          <p:nvPr>
            <p:ph type="subTitle" sz="quarter" idx="1"/>
          </p:nvPr>
        </p:nvSpPr>
        <p:spPr>
          <a:xfrm>
            <a:off x="-4732511" y="3135015"/>
            <a:ext cx="27437679" cy="1816101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1965</a:t>
            </a:r>
            <a:r>
              <a:rPr lang="nl-NL" dirty="0"/>
              <a:t>	</a:t>
            </a:r>
            <a:r>
              <a:rPr lang="nl-NL" dirty="0" smtClean="0"/>
              <a:t>							2015</a:t>
            </a:r>
            <a:endParaRPr dirty="0"/>
          </a:p>
        </p:txBody>
      </p:sp>
      <p:pic>
        <p:nvPicPr>
          <p:cNvPr id="126" name="image1.jpeg" descr="0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0511" y="4193704"/>
            <a:ext cx="7469392" cy="5826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71720" y="4193704"/>
            <a:ext cx="6263395" cy="5807877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8720514" y="3135015"/>
            <a:ext cx="21285201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i="1"/>
            </a:lvl1pPr>
          </a:lstStyle>
          <a:p>
            <a:r>
              <a:rPr dirty="0"/>
              <a:t>2015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670" y="4193703"/>
            <a:ext cx="5832648" cy="580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1551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200" b="1" spc="41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nl-NL" dirty="0" err="1"/>
              <a:t>Circle</a:t>
            </a:r>
            <a:r>
              <a:rPr lang="nl-NL" dirty="0"/>
              <a:t> </a:t>
            </a:r>
            <a:r>
              <a:rPr lang="nl-NL" dirty="0" smtClean="0"/>
              <a:t>of </a:t>
            </a:r>
            <a:r>
              <a:rPr lang="nl-NL" dirty="0"/>
              <a:t>health </a:t>
            </a:r>
            <a:r>
              <a:rPr lang="nl-NL" dirty="0" smtClean="0"/>
              <a:t>care </a:t>
            </a:r>
            <a:r>
              <a:rPr lang="nl-NL" dirty="0" err="1" smtClean="0"/>
              <a:t>contacts</a:t>
            </a:r>
            <a:endParaRPr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3"/>
          <a:stretch/>
        </p:blipFill>
        <p:spPr>
          <a:xfrm>
            <a:off x="3118992" y="3185592"/>
            <a:ext cx="17901216" cy="101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06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The emotional roller coaster of the patien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0" y="521296"/>
            <a:ext cx="23618624" cy="1267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525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‘</a:t>
            </a:r>
            <a:r>
              <a:rPr lang="nl-NL" dirty="0" err="1" smtClean="0"/>
              <a:t>fear</a:t>
            </a:r>
            <a:r>
              <a:rPr lang="nl-NL" dirty="0" smtClean="0"/>
              <a:t>’ Factor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endParaRPr lang="nl-NL" dirty="0" smtClean="0"/>
          </a:p>
          <a:p>
            <a:pPr marL="0" indent="0">
              <a:buNone/>
              <a:defRPr/>
            </a:pPr>
            <a:r>
              <a:rPr lang="nl-NL" dirty="0" smtClean="0"/>
              <a:t>Three </a:t>
            </a:r>
            <a:r>
              <a:rPr lang="nl-NL" dirty="0" err="1" smtClean="0"/>
              <a:t>problems</a:t>
            </a:r>
            <a:r>
              <a:rPr lang="nl-NL" dirty="0" smtClean="0"/>
              <a:t>:</a:t>
            </a:r>
            <a:endParaRPr lang="nl-NL" dirty="0"/>
          </a:p>
          <a:p>
            <a:pPr marL="0" indent="0">
              <a:buNone/>
              <a:defRPr/>
            </a:pPr>
            <a:r>
              <a:rPr lang="nl-NL" dirty="0" err="1" smtClean="0">
                <a:solidFill>
                  <a:srgbClr val="FF0000"/>
                </a:solidFill>
              </a:rPr>
              <a:t>Comorbidity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smtClean="0"/>
              <a:t>&amp;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use</a:t>
            </a:r>
            <a:r>
              <a:rPr lang="nl-NL" dirty="0" smtClean="0"/>
              <a:t> of multiple </a:t>
            </a:r>
            <a:r>
              <a:rPr lang="nl-NL" dirty="0" err="1" smtClean="0"/>
              <a:t>medications</a:t>
            </a:r>
            <a:r>
              <a:rPr lang="nl-NL" dirty="0" smtClean="0"/>
              <a:t> (</a:t>
            </a:r>
            <a:r>
              <a:rPr lang="nl-NL" dirty="0" err="1" smtClean="0">
                <a:solidFill>
                  <a:srgbClr val="FF0000"/>
                </a:solidFill>
              </a:rPr>
              <a:t>polyfarmacy</a:t>
            </a:r>
            <a:r>
              <a:rPr lang="nl-NL" dirty="0" smtClean="0">
                <a:solidFill>
                  <a:srgbClr val="FF0000"/>
                </a:solidFill>
              </a:rPr>
              <a:t>)</a:t>
            </a:r>
            <a:endParaRPr lang="nl-NL" dirty="0"/>
          </a:p>
          <a:p>
            <a:pPr marL="0" indent="0">
              <a:buNone/>
              <a:defRPr/>
            </a:pPr>
            <a:r>
              <a:rPr lang="nl-NL" dirty="0" err="1" smtClean="0">
                <a:solidFill>
                  <a:srgbClr val="FF0000"/>
                </a:solidFill>
              </a:rPr>
              <a:t>Lack</a:t>
            </a:r>
            <a:r>
              <a:rPr lang="nl-NL" dirty="0" smtClean="0">
                <a:solidFill>
                  <a:srgbClr val="FF0000"/>
                </a:solidFill>
              </a:rPr>
              <a:t> of </a:t>
            </a:r>
            <a:r>
              <a:rPr lang="nl-NL" dirty="0" err="1" smtClean="0">
                <a:solidFill>
                  <a:srgbClr val="FF0000"/>
                </a:solidFill>
              </a:rPr>
              <a:t>coordination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between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physicians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and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other</a:t>
            </a:r>
            <a:r>
              <a:rPr lang="nl-NL" dirty="0" smtClean="0">
                <a:solidFill>
                  <a:schemeClr val="tx1"/>
                </a:solidFill>
              </a:rPr>
              <a:t> para/</a:t>
            </a:r>
            <a:r>
              <a:rPr lang="nl-NL" dirty="0" err="1" smtClean="0">
                <a:solidFill>
                  <a:schemeClr val="tx1"/>
                </a:solidFill>
              </a:rPr>
              <a:t>medical</a:t>
            </a:r>
            <a:r>
              <a:rPr lang="nl-NL" dirty="0" smtClean="0">
                <a:solidFill>
                  <a:schemeClr val="tx1"/>
                </a:solidFill>
              </a:rPr>
              <a:t> persons. </a:t>
            </a:r>
            <a:r>
              <a:rPr lang="nl-NL" dirty="0" err="1" smtClean="0">
                <a:solidFill>
                  <a:schemeClr val="tx1"/>
                </a:solidFill>
              </a:rPr>
              <a:t>This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requires</a:t>
            </a:r>
            <a:r>
              <a:rPr lang="nl-NL" dirty="0" smtClean="0">
                <a:solidFill>
                  <a:schemeClr val="tx1"/>
                </a:solidFill>
              </a:rPr>
              <a:t> a lot of </a:t>
            </a:r>
            <a:r>
              <a:rPr lang="nl-NL" dirty="0" err="1" smtClean="0">
                <a:solidFill>
                  <a:schemeClr val="tx1"/>
                </a:solidFill>
              </a:rPr>
              <a:t>self</a:t>
            </a:r>
            <a:r>
              <a:rPr lang="nl-NL" dirty="0" smtClean="0">
                <a:solidFill>
                  <a:schemeClr val="tx1"/>
                </a:solidFill>
              </a:rPr>
              <a:t>-management (‘eigen regie’)</a:t>
            </a: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nl-NL" dirty="0" err="1" smtClean="0"/>
              <a:t>Who</a:t>
            </a:r>
            <a:r>
              <a:rPr lang="nl-NL" dirty="0" smtClean="0"/>
              <a:t> </a:t>
            </a:r>
            <a:r>
              <a:rPr lang="nl-NL" dirty="0" err="1" smtClean="0"/>
              <a:t>can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want </a:t>
            </a:r>
            <a:r>
              <a:rPr lang="nl-NL" dirty="0" err="1" smtClean="0"/>
              <a:t>to</a:t>
            </a:r>
            <a:r>
              <a:rPr lang="nl-NL" dirty="0" smtClean="0"/>
              <a:t> take over </a:t>
            </a:r>
            <a:r>
              <a:rPr lang="nl-NL" dirty="0" err="1" smtClean="0"/>
              <a:t>self</a:t>
            </a:r>
            <a:r>
              <a:rPr lang="nl-NL" dirty="0" smtClean="0"/>
              <a:t>-management </a:t>
            </a:r>
            <a:r>
              <a:rPr lang="nl-NL" dirty="0" err="1" smtClean="0"/>
              <a:t>if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cannot</a:t>
            </a:r>
            <a:r>
              <a:rPr lang="nl-NL" dirty="0" smtClean="0"/>
              <a:t> do </a:t>
            </a:r>
            <a:r>
              <a:rPr lang="nl-NL" dirty="0" err="1" smtClean="0"/>
              <a:t>that</a:t>
            </a:r>
            <a:r>
              <a:rPr lang="nl-NL" dirty="0" smtClean="0"/>
              <a:t> </a:t>
            </a:r>
            <a:r>
              <a:rPr lang="nl-NL" dirty="0" err="1" smtClean="0"/>
              <a:t>yourself</a:t>
            </a:r>
            <a:r>
              <a:rPr lang="nl-NL" dirty="0" smtClean="0"/>
              <a:t> </a:t>
            </a:r>
            <a:r>
              <a:rPr lang="nl-NL" dirty="0" err="1" smtClean="0"/>
              <a:t>anymore</a:t>
            </a:r>
            <a:r>
              <a:rPr lang="nl-NL" dirty="0" smtClean="0"/>
              <a:t>?</a:t>
            </a:r>
          </a:p>
          <a:p>
            <a:pPr marL="0" indent="0">
              <a:buNone/>
              <a:defRPr/>
            </a:pP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who</a:t>
            </a:r>
            <a:r>
              <a:rPr lang="nl-NL" dirty="0" smtClean="0"/>
              <a:t> </a:t>
            </a:r>
            <a:r>
              <a:rPr lang="nl-NL" dirty="0" err="1" smtClean="0"/>
              <a:t>perceives</a:t>
            </a:r>
            <a:r>
              <a:rPr lang="nl-NL" dirty="0" smtClean="0"/>
              <a:t>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problem</a:t>
            </a:r>
            <a:r>
              <a:rPr lang="nl-NL" dirty="0" smtClean="0"/>
              <a:t> at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early</a:t>
            </a:r>
            <a:r>
              <a:rPr lang="nl-NL" dirty="0" smtClean="0"/>
              <a:t> stage?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90282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8000" dirty="0" smtClean="0"/>
              <a:t/>
            </a:r>
            <a:br>
              <a:rPr lang="nl-NL" sz="8000" dirty="0" smtClean="0"/>
            </a:br>
            <a:r>
              <a:rPr lang="nl-NL" sz="8000" dirty="0" err="1" smtClean="0"/>
              <a:t>the</a:t>
            </a:r>
            <a:r>
              <a:rPr lang="nl-NL" sz="8000" dirty="0" smtClean="0"/>
              <a:t> </a:t>
            </a:r>
            <a:r>
              <a:rPr lang="nl-NL" sz="8000" dirty="0" err="1" smtClean="0"/>
              <a:t>problems</a:t>
            </a:r>
            <a:r>
              <a:rPr lang="nl-NL" sz="8000" dirty="0" smtClean="0"/>
              <a:t> of </a:t>
            </a:r>
            <a:r>
              <a:rPr lang="nl-NL" sz="8000" dirty="0" err="1" smtClean="0"/>
              <a:t>comorbidiity</a:t>
            </a:r>
            <a:r>
              <a:rPr lang="nl-NL" sz="8000" dirty="0" smtClean="0"/>
              <a:t> </a:t>
            </a:r>
            <a:endParaRPr lang="nl-NL" sz="80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 err="1" smtClean="0">
                <a:solidFill>
                  <a:srgbClr val="FF0000"/>
                </a:solidFill>
              </a:rPr>
              <a:t>Functional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limitations</a:t>
            </a:r>
            <a:r>
              <a:rPr lang="nl-NL" dirty="0" smtClean="0">
                <a:solidFill>
                  <a:srgbClr val="FF0000"/>
                </a:solidFill>
              </a:rPr>
              <a:t>						</a:t>
            </a:r>
            <a:r>
              <a:rPr lang="nl-NL" dirty="0" err="1" smtClean="0">
                <a:solidFill>
                  <a:srgbClr val="FF0000"/>
                </a:solidFill>
              </a:rPr>
              <a:t>Social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limitation</a:t>
            </a:r>
            <a:endParaRPr lang="nl-NL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NL" i="1" dirty="0" smtClean="0"/>
              <a:t>        </a:t>
            </a:r>
            <a:r>
              <a:rPr lang="nl-NL" i="1" dirty="0" err="1" smtClean="0"/>
              <a:t>Physical</a:t>
            </a:r>
            <a:r>
              <a:rPr lang="nl-NL" i="1" dirty="0" smtClean="0"/>
              <a:t> </a:t>
            </a:r>
            <a:r>
              <a:rPr lang="nl-NL" i="1" dirty="0" err="1" smtClean="0"/>
              <a:t>deterioration</a:t>
            </a:r>
            <a:r>
              <a:rPr lang="nl-NL" i="1" dirty="0" smtClean="0"/>
              <a:t>, </a:t>
            </a:r>
            <a:r>
              <a:rPr lang="nl-NL" i="1" dirty="0" err="1" smtClean="0"/>
              <a:t>fatigue</a:t>
            </a:r>
            <a:r>
              <a:rPr lang="nl-NL" i="1" dirty="0" smtClean="0"/>
              <a:t>			   </a:t>
            </a:r>
            <a:r>
              <a:rPr lang="nl-NL" i="1" dirty="0" err="1" smtClean="0"/>
              <a:t>Lack</a:t>
            </a:r>
            <a:r>
              <a:rPr lang="nl-NL" i="1" dirty="0" smtClean="0"/>
              <a:t> of </a:t>
            </a:r>
            <a:r>
              <a:rPr lang="nl-NL" i="1" dirty="0" err="1" smtClean="0"/>
              <a:t>understanding</a:t>
            </a:r>
            <a:endParaRPr lang="nl-NL" i="1" dirty="0" smtClean="0"/>
          </a:p>
          <a:p>
            <a:pPr marL="0" indent="0">
              <a:buNone/>
            </a:pPr>
            <a:r>
              <a:rPr lang="nl-NL" i="1" dirty="0"/>
              <a:t> </a:t>
            </a:r>
            <a:r>
              <a:rPr lang="nl-NL" i="1" dirty="0" smtClean="0"/>
              <a:t>       </a:t>
            </a:r>
            <a:r>
              <a:rPr lang="nl-NL" i="1" dirty="0" err="1" smtClean="0">
                <a:solidFill>
                  <a:srgbClr val="FF0000"/>
                </a:solidFill>
              </a:rPr>
              <a:t>Less</a:t>
            </a:r>
            <a:r>
              <a:rPr lang="nl-NL" i="1" dirty="0" smtClean="0">
                <a:solidFill>
                  <a:srgbClr val="FF0000"/>
                </a:solidFill>
              </a:rPr>
              <a:t> </a:t>
            </a:r>
            <a:r>
              <a:rPr lang="nl-NL" i="1" dirty="0" err="1" smtClean="0">
                <a:solidFill>
                  <a:srgbClr val="FF0000"/>
                </a:solidFill>
              </a:rPr>
              <a:t>ability</a:t>
            </a:r>
            <a:r>
              <a:rPr lang="nl-NL" i="1" dirty="0" smtClean="0">
                <a:solidFill>
                  <a:srgbClr val="FF0000"/>
                </a:solidFill>
              </a:rPr>
              <a:t> for </a:t>
            </a:r>
            <a:r>
              <a:rPr lang="nl-NL" i="1" dirty="0" err="1" smtClean="0">
                <a:solidFill>
                  <a:srgbClr val="FF0000"/>
                </a:solidFill>
              </a:rPr>
              <a:t>self</a:t>
            </a:r>
            <a:r>
              <a:rPr lang="nl-NL" i="1" dirty="0" smtClean="0">
                <a:solidFill>
                  <a:srgbClr val="FF0000"/>
                </a:solidFill>
              </a:rPr>
              <a:t>-care					   </a:t>
            </a:r>
            <a:r>
              <a:rPr lang="nl-NL" i="1" dirty="0" err="1" smtClean="0">
                <a:solidFill>
                  <a:srgbClr val="FF0000"/>
                </a:solidFill>
              </a:rPr>
              <a:t>Decrease</a:t>
            </a:r>
            <a:r>
              <a:rPr lang="nl-NL" i="1" dirty="0" smtClean="0">
                <a:solidFill>
                  <a:srgbClr val="FF0000"/>
                </a:solidFill>
              </a:rPr>
              <a:t> of </a:t>
            </a:r>
            <a:r>
              <a:rPr lang="nl-NL" i="1" dirty="0" err="1" smtClean="0">
                <a:solidFill>
                  <a:srgbClr val="FF0000"/>
                </a:solidFill>
              </a:rPr>
              <a:t>social</a:t>
            </a:r>
            <a:r>
              <a:rPr lang="nl-NL" i="1" dirty="0" smtClean="0">
                <a:solidFill>
                  <a:srgbClr val="FF0000"/>
                </a:solidFill>
              </a:rPr>
              <a:t> </a:t>
            </a:r>
            <a:r>
              <a:rPr lang="nl-NL" i="1" dirty="0" err="1" smtClean="0">
                <a:solidFill>
                  <a:srgbClr val="FF0000"/>
                </a:solidFill>
              </a:rPr>
              <a:t>contacts</a:t>
            </a:r>
            <a:endParaRPr lang="nl-NL" i="1" dirty="0" smtClean="0">
              <a:solidFill>
                <a:srgbClr val="FF0000"/>
              </a:solidFill>
            </a:endParaRPr>
          </a:p>
          <a:p>
            <a:r>
              <a:rPr lang="nl-NL" dirty="0" err="1" smtClean="0">
                <a:solidFill>
                  <a:srgbClr val="FF0000"/>
                </a:solidFill>
              </a:rPr>
              <a:t>Psychological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complaints</a:t>
            </a:r>
            <a:r>
              <a:rPr lang="nl-NL" dirty="0" smtClean="0">
                <a:solidFill>
                  <a:srgbClr val="FF0000"/>
                </a:solidFill>
              </a:rPr>
              <a:t>/</a:t>
            </a:r>
            <a:r>
              <a:rPr lang="nl-NL" dirty="0" err="1" smtClean="0">
                <a:solidFill>
                  <a:srgbClr val="FF0000"/>
                </a:solidFill>
              </a:rPr>
              <a:t>symptoms</a:t>
            </a:r>
            <a:r>
              <a:rPr lang="nl-NL" dirty="0">
                <a:solidFill>
                  <a:srgbClr val="FF0000"/>
                </a:solidFill>
              </a:rPr>
              <a:t>	</a:t>
            </a:r>
            <a:r>
              <a:rPr lang="nl-NL" dirty="0" smtClean="0">
                <a:solidFill>
                  <a:srgbClr val="FF0000"/>
                </a:solidFill>
              </a:rPr>
              <a:t>	</a:t>
            </a:r>
            <a:r>
              <a:rPr lang="nl-NL" dirty="0" err="1" smtClean="0">
                <a:solidFill>
                  <a:srgbClr val="FF0000"/>
                </a:solidFill>
              </a:rPr>
              <a:t>Societal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problems</a:t>
            </a:r>
            <a:endParaRPr lang="nl-NL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smtClean="0">
                <a:solidFill>
                  <a:srgbClr val="FF0000"/>
                </a:solidFill>
              </a:rPr>
              <a:t>       </a:t>
            </a:r>
            <a:r>
              <a:rPr lang="nl-NL" dirty="0" smtClean="0"/>
              <a:t> </a:t>
            </a:r>
            <a:r>
              <a:rPr lang="nl-NL" i="1" dirty="0" err="1" smtClean="0"/>
              <a:t>Fear</a:t>
            </a:r>
            <a:r>
              <a:rPr lang="nl-NL" i="1" dirty="0" smtClean="0"/>
              <a:t> </a:t>
            </a:r>
            <a:r>
              <a:rPr lang="nl-NL" i="1" dirty="0" err="1" smtClean="0"/>
              <a:t>and</a:t>
            </a:r>
            <a:r>
              <a:rPr lang="nl-NL" i="1" dirty="0" smtClean="0"/>
              <a:t> </a:t>
            </a:r>
            <a:r>
              <a:rPr lang="nl-NL" i="1" dirty="0" err="1" smtClean="0"/>
              <a:t>depression</a:t>
            </a:r>
            <a:r>
              <a:rPr lang="nl-NL" i="1" dirty="0" smtClean="0"/>
              <a:t>						   </a:t>
            </a:r>
            <a:r>
              <a:rPr lang="nl-NL" i="1" dirty="0" err="1" smtClean="0"/>
              <a:t>Less</a:t>
            </a:r>
            <a:r>
              <a:rPr lang="nl-NL" i="1" dirty="0" smtClean="0"/>
              <a:t> </a:t>
            </a:r>
            <a:r>
              <a:rPr lang="nl-NL" i="1" dirty="0" err="1" smtClean="0"/>
              <a:t>participation</a:t>
            </a:r>
            <a:r>
              <a:rPr lang="nl-NL" i="1" dirty="0" smtClean="0"/>
              <a:t> in </a:t>
            </a:r>
            <a:r>
              <a:rPr lang="nl-NL" i="1" dirty="0" err="1" smtClean="0"/>
              <a:t>labour</a:t>
            </a:r>
            <a:r>
              <a:rPr lang="nl-NL" i="1" dirty="0" smtClean="0"/>
              <a:t> </a:t>
            </a:r>
            <a:r>
              <a:rPr lang="nl-NL" i="1" dirty="0" err="1" smtClean="0"/>
              <a:t>and</a:t>
            </a:r>
            <a:r>
              <a:rPr lang="nl-NL" i="1" dirty="0" smtClean="0"/>
              <a:t> </a:t>
            </a:r>
            <a:r>
              <a:rPr lang="nl-NL" i="1" dirty="0" err="1" smtClean="0"/>
              <a:t>leisure</a:t>
            </a:r>
            <a:r>
              <a:rPr lang="nl-NL" i="1" dirty="0" smtClean="0"/>
              <a:t> </a:t>
            </a:r>
            <a:r>
              <a:rPr lang="nl-NL" i="1" dirty="0" err="1" smtClean="0"/>
              <a:t>activities</a:t>
            </a:r>
            <a:r>
              <a:rPr lang="nl-NL" i="1" dirty="0" smtClean="0"/>
              <a:t> </a:t>
            </a:r>
          </a:p>
          <a:p>
            <a:pPr marL="0" indent="0">
              <a:buNone/>
            </a:pPr>
            <a:r>
              <a:rPr lang="nl-NL" i="1"/>
              <a:t> </a:t>
            </a:r>
            <a:r>
              <a:rPr lang="nl-NL" i="1" smtClean="0"/>
              <a:t>        </a:t>
            </a:r>
            <a:r>
              <a:rPr lang="nl-NL" i="1" smtClean="0">
                <a:solidFill>
                  <a:srgbClr val="FF0000"/>
                </a:solidFill>
              </a:rPr>
              <a:t>Feeling </a:t>
            </a:r>
            <a:r>
              <a:rPr lang="nl-NL" i="1" dirty="0" smtClean="0">
                <a:solidFill>
                  <a:srgbClr val="FF0000"/>
                </a:solidFill>
              </a:rPr>
              <a:t>of </a:t>
            </a:r>
            <a:r>
              <a:rPr lang="nl-NL" i="1" dirty="0" err="1" smtClean="0">
                <a:solidFill>
                  <a:srgbClr val="FF0000"/>
                </a:solidFill>
              </a:rPr>
              <a:t>losing</a:t>
            </a:r>
            <a:r>
              <a:rPr lang="nl-NL" i="1" dirty="0" smtClean="0">
                <a:solidFill>
                  <a:srgbClr val="FF0000"/>
                </a:solidFill>
              </a:rPr>
              <a:t> control					   An </a:t>
            </a:r>
            <a:r>
              <a:rPr lang="nl-NL" i="1" dirty="0" err="1" smtClean="0">
                <a:solidFill>
                  <a:srgbClr val="FF0000"/>
                </a:solidFill>
              </a:rPr>
              <a:t>increase</a:t>
            </a:r>
            <a:r>
              <a:rPr lang="nl-NL" i="1" dirty="0" smtClean="0">
                <a:solidFill>
                  <a:srgbClr val="FF0000"/>
                </a:solidFill>
              </a:rPr>
              <a:t> of </a:t>
            </a:r>
            <a:r>
              <a:rPr lang="nl-NL" i="1" dirty="0" err="1" smtClean="0">
                <a:solidFill>
                  <a:srgbClr val="FF0000"/>
                </a:solidFill>
              </a:rPr>
              <a:t>disease</a:t>
            </a:r>
            <a:r>
              <a:rPr lang="nl-NL" i="1" dirty="0" smtClean="0">
                <a:solidFill>
                  <a:srgbClr val="FF0000"/>
                </a:solidFill>
              </a:rPr>
              <a:t> </a:t>
            </a:r>
            <a:r>
              <a:rPr lang="nl-NL" i="1" dirty="0" err="1" smtClean="0">
                <a:solidFill>
                  <a:srgbClr val="FF0000"/>
                </a:solidFill>
              </a:rPr>
              <a:t>costs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5648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Kyoto">
  <a:themeElements>
    <a:clrScheme name="Kyoto">
      <a:dk1>
        <a:srgbClr val="4F5C3F"/>
      </a:dk1>
      <a:lt1>
        <a:srgbClr val="3A1D5C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4F5C3F"/>
            </a:solidFill>
            <a:effectLst>
              <a:outerShdw blurRad="25400" dist="12700" rotWithShape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yoto">
  <a:themeElements>
    <a:clrScheme name="Kyoto">
      <a:dk1>
        <a:srgbClr val="000000"/>
      </a:dk1>
      <a:lt1>
        <a:srgbClr val="FFFFFF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4F5C3F"/>
            </a:solidFill>
            <a:effectLst>
              <a:outerShdw blurRad="25400" dist="12700" rotWithShape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110</Words>
  <Application>Microsoft Office PowerPoint</Application>
  <PresentationFormat>Aangepast</PresentationFormat>
  <Paragraphs>21</Paragraphs>
  <Slides>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7" baseType="lpstr">
      <vt:lpstr>Kyoto</vt:lpstr>
      <vt:lpstr>Living with  Multiple chronic conditions</vt:lpstr>
      <vt:lpstr>Medical Progress in haemophilia</vt:lpstr>
      <vt:lpstr>Circle of health care contacts</vt:lpstr>
      <vt:lpstr>PowerPoint-presentatie</vt:lpstr>
      <vt:lpstr>The ‘fear’ Factor</vt:lpstr>
      <vt:lpstr> the problems of comorbidiity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PatientenPerspectief 2021</dc:title>
  <dc:creator>Cees Smit</dc:creator>
  <cp:lastModifiedBy>Cees Smit</cp:lastModifiedBy>
  <cp:revision>104</cp:revision>
  <cp:lastPrinted>2019-05-17T07:37:05Z</cp:lastPrinted>
  <dcterms:modified xsi:type="dcterms:W3CDTF">2019-06-03T11:13:09Z</dcterms:modified>
</cp:coreProperties>
</file>